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</p:extLst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sonchae young" initials="sy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2677"/>
    <p:restoredTop sz="89664"/>
  </p:normalViewPr>
  <p:slideViewPr>
    <p:cSldViewPr>
      <p:cViewPr varScale="1">
        <p:scale>
          <a:sx n="102" d="100"/>
          <a:sy n="102" d="100"/>
        </p:scale>
        <p:origin x="1560" y="72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commentAuthors" Target="commentAuthors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90E15-6419-428C-A221-8FA99FFDD636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DB45F018-9F3E-46FC-9EEF-42FDBC2D8C90}">
      <dgm:prSet phldrT="[텍스트]"/>
      <dgm:spPr/>
      <dgm:t>
        <a:bodyPr/>
        <a:lstStyle/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gm:t>
    </dgm:pt>
    <dgm:pt modelId="{ABE87147-DAFE-495C-B03F-2EEE09380B86}" type="par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CC423BA2-F67D-437B-97CE-BCC10C99D77F}" type="sib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F64E66C4-9C77-4AE3-AB62-F8236E5744EB}">
      <dgm:prSet phldrT="[텍스트]" custT="1"/>
      <dgm:spPr/>
      <dgm:t>
        <a:bodyPr/>
        <a:lstStyle/>
        <a:p>
          <a:pPr latinLnBrk="1"/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3E6F38F0-777F-44EC-9089-9A0BAB3E16CC}" type="par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3D1D2B59-6453-4A23-BE2F-0F0C7C6BE880}" type="sib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CA3035B9-E29F-4879-B1EA-2AFF62B6D0CC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DA0234B3-872D-422D-B520-90DE80B93534}" type="par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7B0E0CB2-42EE-4B78-974D-0A19B60D43A0}" type="sib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8FE3CC02-C2F7-48F7-AD74-9FC386A78EE0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latinLnBrk="1"/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E8D916A0-F58E-45FB-BC57-498F6F109B93}" type="par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41218920-EFDD-4F4E-9946-1A990068CDF5}" type="sib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3E9BF619-A3DD-47FA-836A-F5C9EB7FD399}" type="pres">
      <dgm:prSet presAssocID="{71290E15-6419-428C-A221-8FA99FFDD636}" presName="Name0" presStyleCnt="0">
        <dgm:presLayoutVars>
          <dgm:dir/>
          <dgm:resizeHandles val="exact"/>
        </dgm:presLayoutVars>
      </dgm:prSet>
      <dgm:spPr/>
    </dgm:pt>
    <dgm:pt modelId="{8AC7AD70-26CF-4984-AB70-4BF3C7380DE1}" type="pres">
      <dgm:prSet presAssocID="{DB45F018-9F3E-46FC-9EEF-42FDBC2D8C90}" presName="node" presStyleLbl="node1" presStyleIdx="0" presStyleCnt="4">
        <dgm:presLayoutVars>
          <dgm:bulletEnabled val="1"/>
        </dgm:presLayoutVars>
      </dgm:prSet>
      <dgm:spPr/>
    </dgm:pt>
    <dgm:pt modelId="{376B1291-B9D2-498A-AA37-29A38906E5A7}" type="pres">
      <dgm:prSet presAssocID="{CC423BA2-F67D-437B-97CE-BCC10C99D77F}" presName="sibTrans" presStyleLbl="sibTrans2D1" presStyleIdx="0" presStyleCnt="3"/>
      <dgm:spPr/>
    </dgm:pt>
    <dgm:pt modelId="{F6530859-35D1-47B4-A862-DB920F5124FB}" type="pres">
      <dgm:prSet presAssocID="{CC423BA2-F67D-437B-97CE-BCC10C99D77F}" presName="connectorText" presStyleLbl="sibTrans2D1" presStyleIdx="0" presStyleCnt="3"/>
      <dgm:spPr/>
    </dgm:pt>
    <dgm:pt modelId="{655A108D-9786-49F9-8BCD-12731E7CF332}" type="pres">
      <dgm:prSet presAssocID="{F64E66C4-9C77-4AE3-AB62-F8236E5744EB}" presName="node" presStyleLbl="node1" presStyleIdx="1" presStyleCnt="4">
        <dgm:presLayoutVars>
          <dgm:bulletEnabled val="1"/>
        </dgm:presLayoutVars>
      </dgm:prSet>
      <dgm:spPr/>
    </dgm:pt>
    <dgm:pt modelId="{E720CA5A-4FD3-4B97-A592-E2186CF139C1}" type="pres">
      <dgm:prSet presAssocID="{3D1D2B59-6453-4A23-BE2F-0F0C7C6BE880}" presName="sibTrans" presStyleLbl="sibTrans2D1" presStyleIdx="1" presStyleCnt="3"/>
      <dgm:spPr/>
    </dgm:pt>
    <dgm:pt modelId="{644C66C5-B990-4737-B197-4FFE2B851D87}" type="pres">
      <dgm:prSet presAssocID="{3D1D2B59-6453-4A23-BE2F-0F0C7C6BE880}" presName="connectorText" presStyleLbl="sibTrans2D1" presStyleIdx="1" presStyleCnt="3"/>
      <dgm:spPr/>
    </dgm:pt>
    <dgm:pt modelId="{6F6B67CC-C345-480C-8A99-E320AC05253D}" type="pres">
      <dgm:prSet presAssocID="{CA3035B9-E29F-4879-B1EA-2AFF62B6D0CC}" presName="node" presStyleLbl="node1" presStyleIdx="2" presStyleCnt="4">
        <dgm:presLayoutVars>
          <dgm:bulletEnabled val="1"/>
        </dgm:presLayoutVars>
      </dgm:prSet>
      <dgm:spPr/>
    </dgm:pt>
    <dgm:pt modelId="{F7F2AC82-9E6A-433E-A938-A76731C90E9D}" type="pres">
      <dgm:prSet presAssocID="{7B0E0CB2-42EE-4B78-974D-0A19B60D43A0}" presName="sibTrans" presStyleLbl="sibTrans2D1" presStyleIdx="2" presStyleCnt="3"/>
      <dgm:spPr/>
    </dgm:pt>
    <dgm:pt modelId="{8E1C1E50-68E7-4965-8F30-796654934A1F}" type="pres">
      <dgm:prSet presAssocID="{7B0E0CB2-42EE-4B78-974D-0A19B60D43A0}" presName="connectorText" presStyleLbl="sibTrans2D1" presStyleIdx="2" presStyleCnt="3"/>
      <dgm:spPr/>
    </dgm:pt>
    <dgm:pt modelId="{325B7103-536B-4A17-926C-4A08046316A7}" type="pres">
      <dgm:prSet presAssocID="{8FE3CC02-C2F7-48F7-AD74-9FC386A78EE0}" presName="node" presStyleLbl="node1" presStyleIdx="3" presStyleCnt="4">
        <dgm:presLayoutVars>
          <dgm:bulletEnabled val="1"/>
        </dgm:presLayoutVars>
      </dgm:prSet>
      <dgm:spPr/>
    </dgm:pt>
  </dgm:ptLst>
  <dgm:cxnLst>
    <dgm:cxn modelId="{7FB65606-5D78-4949-9E94-F5DFB43E4DFC}" srcId="{71290E15-6419-428C-A221-8FA99FFDD636}" destId="{8FE3CC02-C2F7-48F7-AD74-9FC386A78EE0}" srcOrd="3" destOrd="0" parTransId="{E8D916A0-F58E-45FB-BC57-498F6F109B93}" sibTransId="{41218920-EFDD-4F4E-9946-1A990068CDF5}"/>
    <dgm:cxn modelId="{E1D6E708-A6AC-40C1-B66F-3E0899AC2A10}" type="presOf" srcId="{7B0E0CB2-42EE-4B78-974D-0A19B60D43A0}" destId="{8E1C1E50-68E7-4965-8F30-796654934A1F}" srcOrd="1" destOrd="0" presId="urn:microsoft.com/office/officeart/2005/8/layout/process1"/>
    <dgm:cxn modelId="{A4EB2815-2733-4AF2-ABDB-92C757D9C965}" type="presOf" srcId="{F64E66C4-9C77-4AE3-AB62-F8236E5744EB}" destId="{655A108D-9786-49F9-8BCD-12731E7CF332}" srcOrd="0" destOrd="0" presId="urn:microsoft.com/office/officeart/2005/8/layout/process1"/>
    <dgm:cxn modelId="{ADF73D19-BDB7-4E23-AA22-F8ABEDE35645}" type="presOf" srcId="{CC423BA2-F67D-437B-97CE-BCC10C99D77F}" destId="{F6530859-35D1-47B4-A862-DB920F5124FB}" srcOrd="1" destOrd="0" presId="urn:microsoft.com/office/officeart/2005/8/layout/process1"/>
    <dgm:cxn modelId="{6D57A61B-7475-4207-9020-3D1D60694059}" type="presOf" srcId="{8FE3CC02-C2F7-48F7-AD74-9FC386A78EE0}" destId="{325B7103-536B-4A17-926C-4A08046316A7}" srcOrd="0" destOrd="0" presId="urn:microsoft.com/office/officeart/2005/8/layout/process1"/>
    <dgm:cxn modelId="{02140B5B-2968-45B9-90F3-D3FDFE3AEFEC}" type="presOf" srcId="{DB45F018-9F3E-46FC-9EEF-42FDBC2D8C90}" destId="{8AC7AD70-26CF-4984-AB70-4BF3C7380DE1}" srcOrd="0" destOrd="0" presId="urn:microsoft.com/office/officeart/2005/8/layout/process1"/>
    <dgm:cxn modelId="{2E4AD54C-4F68-4F2E-A18E-7C056A14EB7B}" type="presOf" srcId="{3D1D2B59-6453-4A23-BE2F-0F0C7C6BE880}" destId="{E720CA5A-4FD3-4B97-A592-E2186CF139C1}" srcOrd="0" destOrd="0" presId="urn:microsoft.com/office/officeart/2005/8/layout/process1"/>
    <dgm:cxn modelId="{39D50759-C235-45F2-B33B-195FE86EDCAF}" type="presOf" srcId="{7B0E0CB2-42EE-4B78-974D-0A19B60D43A0}" destId="{F7F2AC82-9E6A-433E-A938-A76731C90E9D}" srcOrd="0" destOrd="0" presId="urn:microsoft.com/office/officeart/2005/8/layout/process1"/>
    <dgm:cxn modelId="{27605084-AF97-428A-BA73-AC8162F932F2}" srcId="{71290E15-6419-428C-A221-8FA99FFDD636}" destId="{CA3035B9-E29F-4879-B1EA-2AFF62B6D0CC}" srcOrd="2" destOrd="0" parTransId="{DA0234B3-872D-422D-B520-90DE80B93534}" sibTransId="{7B0E0CB2-42EE-4B78-974D-0A19B60D43A0}"/>
    <dgm:cxn modelId="{3BF9F787-5976-4ED3-800A-06321F16312F}" srcId="{71290E15-6419-428C-A221-8FA99FFDD636}" destId="{DB45F018-9F3E-46FC-9EEF-42FDBC2D8C90}" srcOrd="0" destOrd="0" parTransId="{ABE87147-DAFE-495C-B03F-2EEE09380B86}" sibTransId="{CC423BA2-F67D-437B-97CE-BCC10C99D77F}"/>
    <dgm:cxn modelId="{2BE5F2A8-14E1-4AEC-B117-E574B80CA4F8}" type="presOf" srcId="{CA3035B9-E29F-4879-B1EA-2AFF62B6D0CC}" destId="{6F6B67CC-C345-480C-8A99-E320AC05253D}" srcOrd="0" destOrd="0" presId="urn:microsoft.com/office/officeart/2005/8/layout/process1"/>
    <dgm:cxn modelId="{26C779B6-F69D-41B7-B3EE-81ABA223C4C1}" type="presOf" srcId="{71290E15-6419-428C-A221-8FA99FFDD636}" destId="{3E9BF619-A3DD-47FA-836A-F5C9EB7FD399}" srcOrd="0" destOrd="0" presId="urn:microsoft.com/office/officeart/2005/8/layout/process1"/>
    <dgm:cxn modelId="{87AAA3C9-7A66-466C-ADFB-B6580F7CBB1E}" type="presOf" srcId="{3D1D2B59-6453-4A23-BE2F-0F0C7C6BE880}" destId="{644C66C5-B990-4737-B197-4FFE2B851D87}" srcOrd="1" destOrd="0" presId="urn:microsoft.com/office/officeart/2005/8/layout/process1"/>
    <dgm:cxn modelId="{86C5D6D2-63A0-4C88-AA10-B8B665CEF344}" srcId="{71290E15-6419-428C-A221-8FA99FFDD636}" destId="{F64E66C4-9C77-4AE3-AB62-F8236E5744EB}" srcOrd="1" destOrd="0" parTransId="{3E6F38F0-777F-44EC-9089-9A0BAB3E16CC}" sibTransId="{3D1D2B59-6453-4A23-BE2F-0F0C7C6BE880}"/>
    <dgm:cxn modelId="{D47C98D8-27DD-40FE-B182-4D4576BE9479}" type="presOf" srcId="{CC423BA2-F67D-437B-97CE-BCC10C99D77F}" destId="{376B1291-B9D2-498A-AA37-29A38906E5A7}" srcOrd="0" destOrd="0" presId="urn:microsoft.com/office/officeart/2005/8/layout/process1"/>
    <dgm:cxn modelId="{966D80D0-5DB3-4FBA-82BB-F075E5B45D47}" type="presParOf" srcId="{3E9BF619-A3DD-47FA-836A-F5C9EB7FD399}" destId="{8AC7AD70-26CF-4984-AB70-4BF3C7380DE1}" srcOrd="0" destOrd="0" presId="urn:microsoft.com/office/officeart/2005/8/layout/process1"/>
    <dgm:cxn modelId="{A36CDD61-7C93-412B-87DF-0F9AD2682FB0}" type="presParOf" srcId="{3E9BF619-A3DD-47FA-836A-F5C9EB7FD399}" destId="{376B1291-B9D2-498A-AA37-29A38906E5A7}" srcOrd="1" destOrd="0" presId="urn:microsoft.com/office/officeart/2005/8/layout/process1"/>
    <dgm:cxn modelId="{BBE4A419-0B31-4889-9984-90F00B5D5165}" type="presParOf" srcId="{376B1291-B9D2-498A-AA37-29A38906E5A7}" destId="{F6530859-35D1-47B4-A862-DB920F5124FB}" srcOrd="0" destOrd="0" presId="urn:microsoft.com/office/officeart/2005/8/layout/process1"/>
    <dgm:cxn modelId="{C7560254-E9D6-4D03-BE24-5FF54D7B8AEB}" type="presParOf" srcId="{3E9BF619-A3DD-47FA-836A-F5C9EB7FD399}" destId="{655A108D-9786-49F9-8BCD-12731E7CF332}" srcOrd="2" destOrd="0" presId="urn:microsoft.com/office/officeart/2005/8/layout/process1"/>
    <dgm:cxn modelId="{0523241A-D933-4E58-83A1-34B415EC6D3A}" type="presParOf" srcId="{3E9BF619-A3DD-47FA-836A-F5C9EB7FD399}" destId="{E720CA5A-4FD3-4B97-A592-E2186CF139C1}" srcOrd="3" destOrd="0" presId="urn:microsoft.com/office/officeart/2005/8/layout/process1"/>
    <dgm:cxn modelId="{1ED0423E-B43C-4280-B9A5-C1CA1A7DCBD0}" type="presParOf" srcId="{E720CA5A-4FD3-4B97-A592-E2186CF139C1}" destId="{644C66C5-B990-4737-B197-4FFE2B851D87}" srcOrd="0" destOrd="0" presId="urn:microsoft.com/office/officeart/2005/8/layout/process1"/>
    <dgm:cxn modelId="{F9AFC061-3ED4-4D39-ACFB-900C7F6EB904}" type="presParOf" srcId="{3E9BF619-A3DD-47FA-836A-F5C9EB7FD399}" destId="{6F6B67CC-C345-480C-8A99-E320AC05253D}" srcOrd="4" destOrd="0" presId="urn:microsoft.com/office/officeart/2005/8/layout/process1"/>
    <dgm:cxn modelId="{3A5B12A8-6E43-40B0-9C07-766974B16C47}" type="presParOf" srcId="{3E9BF619-A3DD-47FA-836A-F5C9EB7FD399}" destId="{F7F2AC82-9E6A-433E-A938-A76731C90E9D}" srcOrd="5" destOrd="0" presId="urn:microsoft.com/office/officeart/2005/8/layout/process1"/>
    <dgm:cxn modelId="{96FF8A80-7D1F-43CE-80AE-1AF1583A3C05}" type="presParOf" srcId="{F7F2AC82-9E6A-433E-A938-A76731C90E9D}" destId="{8E1C1E50-68E7-4965-8F30-796654934A1F}" srcOrd="0" destOrd="0" presId="urn:microsoft.com/office/officeart/2005/8/layout/process1"/>
    <dgm:cxn modelId="{CB775A0E-AB1E-4AF4-8B08-FCF88E3CFE5F}" type="presParOf" srcId="{3E9BF619-A3DD-47FA-836A-F5C9EB7FD399}" destId="{325B7103-536B-4A17-926C-4A08046316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AD70-26CF-4984-AB70-4BF3C7380DE1}">
      <dsp:nvSpPr>
        <dsp:cNvPr id="0" name=""/>
        <dsp:cNvSpPr/>
      </dsp:nvSpPr>
      <dsp:spPr>
        <a:xfrm>
          <a:off x="345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sz="1800" kern="1200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sp:txBody>
      <dsp:txXfrm>
        <a:off x="30017" y="728853"/>
        <a:ext cx="1458338" cy="853754"/>
      </dsp:txXfrm>
    </dsp:sp>
    <dsp:sp modelId="{376B1291-B9D2-498A-AA37-29A38906E5A7}">
      <dsp:nvSpPr>
        <dsp:cNvPr id="0" name=""/>
        <dsp:cNvSpPr/>
      </dsp:nvSpPr>
      <dsp:spPr>
        <a:xfrm>
          <a:off x="166606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666063" y="1043277"/>
        <a:ext cx="224300" cy="224906"/>
      </dsp:txXfrm>
    </dsp:sp>
    <dsp:sp modelId="{655A108D-9786-49F9-8BCD-12731E7CF332}">
      <dsp:nvSpPr>
        <dsp:cNvPr id="0" name=""/>
        <dsp:cNvSpPr/>
      </dsp:nvSpPr>
      <dsp:spPr>
        <a:xfrm>
          <a:off x="211950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2146062" y="728853"/>
        <a:ext cx="1458338" cy="853754"/>
      </dsp:txXfrm>
    </dsp:sp>
    <dsp:sp modelId="{E720CA5A-4FD3-4B97-A592-E2186CF139C1}">
      <dsp:nvSpPr>
        <dsp:cNvPr id="0" name=""/>
        <dsp:cNvSpPr/>
      </dsp:nvSpPr>
      <dsp:spPr>
        <a:xfrm>
          <a:off x="3782108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3782108" y="1043277"/>
        <a:ext cx="224300" cy="224906"/>
      </dsp:txXfrm>
    </dsp:sp>
    <dsp:sp modelId="{6F6B67CC-C345-480C-8A99-E320AC05253D}">
      <dsp:nvSpPr>
        <dsp:cNvPr id="0" name=""/>
        <dsp:cNvSpPr/>
      </dsp:nvSpPr>
      <dsp:spPr>
        <a:xfrm>
          <a:off x="423554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4262107" y="728853"/>
        <a:ext cx="1458338" cy="853754"/>
      </dsp:txXfrm>
    </dsp:sp>
    <dsp:sp modelId="{F7F2AC82-9E6A-433E-A938-A76731C90E9D}">
      <dsp:nvSpPr>
        <dsp:cNvPr id="0" name=""/>
        <dsp:cNvSpPr/>
      </dsp:nvSpPr>
      <dsp:spPr>
        <a:xfrm>
          <a:off x="589815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5898153" y="1043277"/>
        <a:ext cx="224300" cy="224906"/>
      </dsp:txXfrm>
    </dsp:sp>
    <dsp:sp modelId="{325B7103-536B-4A17-926C-4A08046316A7}">
      <dsp:nvSpPr>
        <dsp:cNvPr id="0" name=""/>
        <dsp:cNvSpPr/>
      </dsp:nvSpPr>
      <dsp:spPr>
        <a:xfrm>
          <a:off x="635159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sz="1800" kern="1200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sz="1800" kern="1200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6378152" y="728853"/>
        <a:ext cx="1458338" cy="853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87A23F8-1023-44DB-94FA-324FF4C25C44}" type="datetime1">
              <a:rPr lang="ko-KR" altLang="en-US"/>
              <a:pPr lvl="0">
                <a:defRPr lang="ko-KR" altLang="en-US"/>
              </a:pPr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4DA1AB3-0D09-4229-8046-2E50F36D284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20</a:t>
            </a:fld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21</a:t>
            </a:fld>
            <a:endParaRPr lang="ko-KR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리스폰 지역</a:t>
            </a:r>
            <a:r>
              <a:rPr lang="en-US" altLang="ko-KR"/>
              <a:t>1</a:t>
            </a:r>
            <a:r>
              <a:rPr lang="ko-KR" altLang="en-US"/>
              <a:t>에서 리스폰되는 병사들은 리스폰지역</a:t>
            </a:r>
            <a:r>
              <a:rPr lang="en-US" altLang="ko-KR"/>
              <a:t>4 </a:t>
            </a:r>
            <a:r>
              <a:rPr lang="ko-KR" altLang="en-US"/>
              <a:t>에서 생성되는 탱크의 생성시간에 임박하면 건물 뒤</a:t>
            </a:r>
            <a:r>
              <a:rPr lang="en-US" altLang="ko-KR"/>
              <a:t>, </a:t>
            </a:r>
            <a:r>
              <a:rPr lang="ko-KR" altLang="en-US"/>
              <a:t>엄폐물 뒤에 숨어 대기하다 전차가 생성되면 공격합니다</a:t>
            </a:r>
            <a:r>
              <a:rPr lang="en-US" altLang="ko-KR"/>
              <a:t>. </a:t>
            </a:r>
            <a:r>
              <a:rPr lang="ko-KR" altLang="en-US"/>
              <a:t>이외의 시간에는 최단거리로 공격을 진행합니다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리스폰지역</a:t>
            </a:r>
            <a:r>
              <a:rPr lang="en-US" altLang="ko-KR"/>
              <a:t>2</a:t>
            </a:r>
            <a:r>
              <a:rPr lang="ko-KR" altLang="en-US"/>
              <a:t>의 생성된 병사는 각 엄폐물로 쓰여져있는 부분으로가 엄폐물을 형성합니다 해당 엄폐물은 파괴 가능하며 체력은 </a:t>
            </a:r>
            <a:r>
              <a:rPr lang="en-US" altLang="ko-KR"/>
              <a:t>50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리스폰 지역 </a:t>
            </a:r>
            <a:r>
              <a:rPr lang="en-US" altLang="ko-KR"/>
              <a:t>3</a:t>
            </a:r>
            <a:r>
              <a:rPr lang="ko-KR" altLang="en-US"/>
              <a:t>에서 생성된 병사들은 탱크의 시선에따라 움직임이 달라집니다</a:t>
            </a:r>
            <a:r>
              <a:rPr lang="en-US" altLang="ko-KR"/>
              <a:t>. </a:t>
            </a:r>
            <a:r>
              <a:rPr lang="ko-KR" altLang="en-US"/>
              <a:t>아군탱크의 포신이 공격지점 </a:t>
            </a:r>
            <a:r>
              <a:rPr lang="en-US" altLang="ko-KR"/>
              <a:t>2</a:t>
            </a:r>
            <a:r>
              <a:rPr lang="ko-KR" altLang="en-US"/>
              <a:t>쪽을 바라보고있다면 공격지점</a:t>
            </a:r>
            <a:r>
              <a:rPr lang="en-US" altLang="ko-KR"/>
              <a:t>1</a:t>
            </a:r>
            <a:r>
              <a:rPr lang="ko-KR" altLang="en-US"/>
              <a:t>쪽을 향해 돌격을 하고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공격지점</a:t>
            </a:r>
            <a:r>
              <a:rPr lang="en-US" altLang="ko-KR"/>
              <a:t>1</a:t>
            </a:r>
            <a:r>
              <a:rPr lang="ko-KR" altLang="en-US"/>
              <a:t>쪽을 바라본다면  공격지점 </a:t>
            </a:r>
            <a:r>
              <a:rPr lang="en-US" altLang="ko-KR"/>
              <a:t>2</a:t>
            </a:r>
            <a:r>
              <a:rPr lang="ko-KR" altLang="en-US"/>
              <a:t>를 향해 돌격을합니다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리스폰 지역</a:t>
            </a:r>
            <a:r>
              <a:rPr lang="en-US" altLang="ko-KR"/>
              <a:t>4</a:t>
            </a:r>
            <a:r>
              <a:rPr lang="ko-KR" altLang="en-US"/>
              <a:t>에서는 탱크가 리스폰됩니다</a:t>
            </a:r>
            <a:r>
              <a:rPr lang="en-US" altLang="ko-KR"/>
              <a:t>. </a:t>
            </a:r>
            <a:r>
              <a:rPr lang="ko-KR" altLang="en-US"/>
              <a:t>시간에따라 </a:t>
            </a:r>
            <a:r>
              <a:rPr lang="en-US" altLang="ko-KR"/>
              <a:t>LV 1</a:t>
            </a:r>
            <a:r>
              <a:rPr lang="ko-KR" altLang="en-US"/>
              <a:t>과 </a:t>
            </a:r>
            <a:r>
              <a:rPr lang="en-US" altLang="ko-KR"/>
              <a:t>LV2</a:t>
            </a:r>
            <a:r>
              <a:rPr lang="ko-KR" altLang="en-US"/>
              <a:t>가 순차적으로 생성됩니다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28</a:t>
            </a:fld>
            <a:endParaRPr lang="ko-KR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27.png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0.jpeg"  /><Relationship Id="rId4" Type="http://schemas.openxmlformats.org/officeDocument/2006/relationships/image" Target="../media/image21.jpeg"  /><Relationship Id="rId5" Type="http://schemas.openxmlformats.org/officeDocument/2006/relationships/image" Target="../media/image22.jpe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4.png"  /><Relationship Id="rId4" Type="http://schemas.openxmlformats.org/officeDocument/2006/relationships/image" Target="../media/image28.png"  /><Relationship Id="rId5" Type="http://schemas.openxmlformats.org/officeDocument/2006/relationships/image" Target="../media/image29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30.png"  /><Relationship Id="rId4" Type="http://schemas.openxmlformats.org/officeDocument/2006/relationships/image" Target="../media/image25.png"  /><Relationship Id="rId5" Type="http://schemas.openxmlformats.org/officeDocument/2006/relationships/image" Target="../media/image28.png"  /><Relationship Id="rId6" Type="http://schemas.openxmlformats.org/officeDocument/2006/relationships/image" Target="../media/image31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2.png"  /><Relationship Id="rId4" Type="http://schemas.openxmlformats.org/officeDocument/2006/relationships/image" Target="../media/image26.png"  /><Relationship Id="rId5" Type="http://schemas.openxmlformats.org/officeDocument/2006/relationships/image" Target="../media/image28.png"  /><Relationship Id="rId6" Type="http://schemas.openxmlformats.org/officeDocument/2006/relationships/image" Target="../media/image33.jpeg"  /><Relationship Id="rId7" Type="http://schemas.openxmlformats.org/officeDocument/2006/relationships/image" Target="../media/image3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7.png"  /><Relationship Id="rId4" Type="http://schemas.openxmlformats.org/officeDocument/2006/relationships/diagramData" Target="../diagrams/data1.xml"  /><Relationship Id="rId5" Type="http://schemas.openxmlformats.org/officeDocument/2006/relationships/diagramLayout" Target="../diagrams/layout1.xml"  /><Relationship Id="rId6" Type="http://schemas.openxmlformats.org/officeDocument/2006/relationships/diagramQuickStyle" Target="../diagrams/quickStyle1.xml"  /><Relationship Id="rId7" Type="http://schemas.openxmlformats.org/officeDocument/2006/relationships/diagramColors" Target="../diagrams/colors1.xml"  /><Relationship Id="rId8" Type="http://schemas.microsoft.com/office/2007/relationships/diagramDrawing" Target="../diagrams/drawing1.xml"  /><Relationship Id="rId9" Type="http://schemas.openxmlformats.org/officeDocument/2006/relationships/image" Target="../media/image3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39.jpeg"  /><Relationship Id="rId4" Type="http://schemas.openxmlformats.org/officeDocument/2006/relationships/image" Target="../media/image4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4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42.jpeg"  /><Relationship Id="rId4" Type="http://schemas.openxmlformats.org/officeDocument/2006/relationships/image" Target="../media/image43.jpeg"  /><Relationship Id="rId5" Type="http://schemas.openxmlformats.org/officeDocument/2006/relationships/image" Target="../media/image26.png"  /><Relationship Id="rId6" Type="http://schemas.openxmlformats.org/officeDocument/2006/relationships/image" Target="../media/image4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4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50.gi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3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20.jpeg"  /><Relationship Id="rId6" Type="http://schemas.openxmlformats.org/officeDocument/2006/relationships/image" Target="../media/image21.jpeg"  /><Relationship Id="rId7" Type="http://schemas.openxmlformats.org/officeDocument/2006/relationships/image" Target="../media/image22.jpeg"  /><Relationship Id="rId8" Type="http://schemas.openxmlformats.org/officeDocument/2006/relationships/image" Target="../media/image2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55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6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8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9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g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4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2020.01.12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496" y="6431369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E23688-551B-4CD4-BB5D-76B645B12E13}"/>
              </a:ext>
            </a:extLst>
          </p:cNvPr>
          <p:cNvSpPr/>
          <p:nvPr/>
        </p:nvSpPr>
        <p:spPr>
          <a:xfrm>
            <a:off x="4201052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A5B66750-7A39-4AC9-944A-2381DF459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839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이용희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롤 플레이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184" y="2124933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3638" y="2124933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824" y="4258231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27107" y="220861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84822" y="218267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143279" y="427352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3638" y="4238595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57478" y="423136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037887" y="6350133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수행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9345E7-370B-41FA-85AB-A01300825B7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185" y="1991314"/>
            <a:ext cx="511939" cy="51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944F6F-4BCA-4A92-8D60-22A625916BD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51898" y="2036223"/>
            <a:ext cx="584716" cy="58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 descr="나이프이(가) 표시된 사진&#10;&#10;자동 생성된 설명">
            <a:extLst>
              <a:ext uri="{FF2B5EF4-FFF2-40B4-BE49-F238E27FC236}">
                <a16:creationId xmlns:a16="http://schemas.microsoft.com/office/drawing/2014/main" id="{759EC130-2C5C-4B1C-935B-BE17B040C8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0" y="4110918"/>
            <a:ext cx="724287" cy="692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E5CD449-9F3C-4489-9286-967943172DF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3739" y="4118548"/>
            <a:ext cx="582875" cy="58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7C3284-5B68-468B-B2FC-C16C290A4C48}"/>
              </a:ext>
            </a:extLst>
          </p:cNvPr>
          <p:cNvSpPr txBox="1"/>
          <p:nvPr/>
        </p:nvSpPr>
        <p:spPr>
          <a:xfrm>
            <a:off x="4303734" y="1281202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D417EA-6EAB-40D9-A443-8520CFD29925}"/>
              </a:ext>
            </a:extLst>
          </p:cNvPr>
          <p:cNvSpPr/>
          <p:nvPr/>
        </p:nvSpPr>
        <p:spPr>
          <a:xfrm>
            <a:off x="-1240859" y="386104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522A61-03FB-45A4-8448-EBAB31D6D0F7}"/>
              </a:ext>
            </a:extLst>
          </p:cNvPr>
          <p:cNvSpPr/>
          <p:nvPr/>
        </p:nvSpPr>
        <p:spPr>
          <a:xfrm>
            <a:off x="3272727" y="39277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64EF6B-E44B-4960-A06F-7FA09DDCE045}"/>
              </a:ext>
            </a:extLst>
          </p:cNvPr>
          <p:cNvSpPr/>
          <p:nvPr/>
        </p:nvSpPr>
        <p:spPr>
          <a:xfrm>
            <a:off x="3244915" y="607846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993C0-6811-4447-A420-249C34559C9E}"/>
              </a:ext>
            </a:extLst>
          </p:cNvPr>
          <p:cNvSpPr/>
          <p:nvPr/>
        </p:nvSpPr>
        <p:spPr>
          <a:xfrm>
            <a:off x="-1198484" y="6074869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472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05535"/>
            <a:ext cx="9505950" cy="51635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197" y="6402515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12250"/>
              </p:ext>
            </p:extLst>
          </p:nvPr>
        </p:nvGraphicFramePr>
        <p:xfrm>
          <a:off x="2767578" y="1560129"/>
          <a:ext cx="6865942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77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52916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79264" y="4676771"/>
            <a:ext cx="4045943" cy="1963372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663217" y="6260759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264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8" y="2719244"/>
            <a:ext cx="1338775" cy="1338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012" y="2849925"/>
            <a:ext cx="881599" cy="881599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91935"/>
              </p:ext>
            </p:extLst>
          </p:nvPr>
        </p:nvGraphicFramePr>
        <p:xfrm>
          <a:off x="2936776" y="1604544"/>
          <a:ext cx="6693984" cy="28371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29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0689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4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855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53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862" y="3399895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409578" y="39343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25FAB-37E1-4692-99DB-5C7DA06EEE5F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2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DDF016D7-E0AE-49D1-83AE-579F8728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7671"/>
          <a:stretch/>
        </p:blipFill>
        <p:spPr bwMode="auto">
          <a:xfrm>
            <a:off x="3060827" y="4630621"/>
            <a:ext cx="3980405" cy="1990248"/>
          </a:xfrm>
          <a:prstGeom prst="rect">
            <a:avLst/>
          </a:prstGeom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19" y="366033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6384" y="64308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03784" y="3451975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24608" y="2710049"/>
            <a:ext cx="1627716" cy="818542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" y="2710049"/>
            <a:ext cx="898930" cy="859846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74280"/>
              </p:ext>
            </p:extLst>
          </p:nvPr>
        </p:nvGraphicFramePr>
        <p:xfrm>
          <a:off x="2936776" y="1670447"/>
          <a:ext cx="6696744" cy="2456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33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2911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75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포탄에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59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제시된 모션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못 하면 장전 속도에 페널티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8237" y="2962359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036953" y="349680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5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0524E69A-4247-4DC8-BDD6-A5185E8F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8183"/>
          <a:stretch/>
        </p:blipFill>
        <p:spPr bwMode="auto">
          <a:xfrm>
            <a:off x="990411" y="4226130"/>
            <a:ext cx="4502874" cy="2119537"/>
          </a:xfrm>
          <a:prstGeom prst="rect">
            <a:avLst/>
          </a:prstGeom>
          <a:noFill/>
        </p:spPr>
      </p:pic>
      <p:pic>
        <p:nvPicPr>
          <p:cNvPr id="20" name="그림 19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255A2448-5D47-4B7E-9680-EB6B9C078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3" y="4213319"/>
            <a:ext cx="3808457" cy="21323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CF87D-8D44-4EE4-B8C1-B186534E3FC3}"/>
              </a:ext>
            </a:extLst>
          </p:cNvPr>
          <p:cNvSpPr/>
          <p:nvPr/>
        </p:nvSpPr>
        <p:spPr>
          <a:xfrm>
            <a:off x="-538573" y="6306712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BE5C9-D17F-4E9C-BFE5-49A15E45CF19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제시된 모션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2AF831-CFC8-4740-AD61-42BDE7D007E4}"/>
              </a:ext>
            </a:extLst>
          </p:cNvPr>
          <p:cNvCxnSpPr>
            <a:cxnSpLocks/>
          </p:cNvCxnSpPr>
          <p:nvPr/>
        </p:nvCxnSpPr>
        <p:spPr>
          <a:xfrm>
            <a:off x="5557326" y="4077072"/>
            <a:ext cx="33177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319" y="641181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16490" y="3315955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584" y="2480013"/>
            <a:ext cx="910694" cy="91069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337677"/>
              </p:ext>
            </p:extLst>
          </p:nvPr>
        </p:nvGraphicFramePr>
        <p:xfrm>
          <a:off x="3208258" y="1643394"/>
          <a:ext cx="6200838" cy="2291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494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해머에 우측 리프트의 레이저 포인터를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642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5079" y="1566569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8283795" y="210101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9D43C-E440-420D-84CC-F3ADF2AF80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146" y="4198359"/>
            <a:ext cx="4267915" cy="2291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A1108-991C-4796-BFC8-FA677F85D237}"/>
              </a:ext>
            </a:extLst>
          </p:cNvPr>
          <p:cNvSpPr/>
          <p:nvPr/>
        </p:nvSpPr>
        <p:spPr>
          <a:xfrm>
            <a:off x="-697318" y="62930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1" name="그림 20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57BADAB-F42D-47C5-A1F4-9BDBD76A0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5334740" y="4250245"/>
            <a:ext cx="4267915" cy="19502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87AE52-87FB-4DAA-AC12-36E2FE8E385A}"/>
              </a:ext>
            </a:extLst>
          </p:cNvPr>
          <p:cNvSpPr/>
          <p:nvPr/>
        </p:nvSpPr>
        <p:spPr>
          <a:xfrm>
            <a:off x="4237544" y="62991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스냅 플레이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47B707-2030-4C5E-9E38-C4815752C8F5}"/>
              </a:ext>
            </a:extLst>
          </p:cNvPr>
          <p:cNvCxnSpPr>
            <a:cxnSpLocks/>
          </p:cNvCxnSpPr>
          <p:nvPr/>
        </p:nvCxnSpPr>
        <p:spPr>
          <a:xfrm>
            <a:off x="6367442" y="3604359"/>
            <a:ext cx="0" cy="64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 프로세스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C929D8-C6B3-46D2-BECF-F01EBFCB62C8}"/>
              </a:ext>
            </a:extLst>
          </p:cNvPr>
          <p:cNvGrpSpPr/>
          <p:nvPr/>
        </p:nvGrpSpPr>
        <p:grpSpPr>
          <a:xfrm>
            <a:off x="5966768" y="4308688"/>
            <a:ext cx="3724434" cy="2420882"/>
            <a:chOff x="5571099" y="2750145"/>
            <a:chExt cx="3724434" cy="24208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E005FE-01B9-4CB8-B65B-E53F0667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099" y="2750145"/>
              <a:ext cx="3724434" cy="242088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FF3FC38-7269-4A34-B9D9-391FBCE5A74B}"/>
                </a:ext>
              </a:extLst>
            </p:cNvPr>
            <p:cNvSpPr/>
            <p:nvPr/>
          </p:nvSpPr>
          <p:spPr>
            <a:xfrm>
              <a:off x="6897662" y="3861048"/>
              <a:ext cx="215578" cy="188494"/>
            </a:xfrm>
            <a:prstGeom prst="rect">
              <a:avLst/>
            </a:prstGeom>
            <a:noFill/>
            <a:ln>
              <a:solidFill>
                <a:srgbClr val="DE2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D9F16A8-2171-42E6-BFD2-EE144CF9D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484892"/>
              </p:ext>
            </p:extLst>
          </p:nvPr>
        </p:nvGraphicFramePr>
        <p:xfrm>
          <a:off x="1098106" y="1910140"/>
          <a:ext cx="7866509" cy="2311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184887A-FE6C-4812-81A4-F13D7632D7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87" y="4308688"/>
            <a:ext cx="4398676" cy="231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B55296-D0CF-489B-9796-493DDC04D968}"/>
              </a:ext>
            </a:extLst>
          </p:cNvPr>
          <p:cNvSpPr txBox="1"/>
          <p:nvPr/>
        </p:nvSpPr>
        <p:spPr>
          <a:xfrm>
            <a:off x="2432720" y="3229037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콜라이더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충돌 시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783252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3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게임 소개</a:t>
            </a:r>
            <a:endParaRPr lang="en-US" altLang="ko-KR" sz="3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 idx="0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  <a:endParaRPr lang="ko-KR" altLang="en-US" sz="1000">
              <a:solidFill>
                <a:schemeClr val="bg2">
                  <a:lumMod val="75000"/>
                </a:schemeClr>
              </a:solidFill>
              <a:latin typeface="a고딕13"/>
              <a:ea typeface="a고딕13"/>
            </a:endParaRPr>
          </a:p>
        </p:txBody>
      </p:sp>
      <p:sp>
        <p:nvSpPr>
          <p:cNvPr id="32" name="Oval 23"/>
          <p:cNvSpPr>
            <a:spLocks noChangeArrowheads="1"/>
          </p:cNvSpPr>
          <p:nvPr/>
        </p:nvSpPr>
        <p:spPr>
          <a:xfrm>
            <a:off x="344488" y="1666874"/>
            <a:ext cx="3600400" cy="3977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177047" y="5257881"/>
            <a:ext cx="4643470" cy="340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‘2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차 세계 대전</a:t>
            </a: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’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이라는 시대적 배경에 맞춘 컨셉</a:t>
            </a: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16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  <a:defRPr lang="ko-KR" altLang="en-US"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캐릭터 컨셉 및 규격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pic>
        <p:nvPicPr>
          <p:cNvPr id="5" name="그림 4" descr="유니폼, 사람, 가장, 그룹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61760"/>
          <a:stretch>
            <a:fillRect/>
          </a:stretch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/>
          <p:cNvSpPr txBox="1"/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16</a:t>
            </a:fld>
            <a:endParaRPr lang="ko-KR" altLang="en-US"/>
          </a:p>
        </p:txBody>
      </p:sp>
      <p:graphicFrame>
        <p:nvGraphicFramePr>
          <p:cNvPr id="13" name="표 5"/>
          <p:cNvGraphicFramePr>
            <a:graphicFrameLocks noGrp="1"/>
          </p:cNvGraphicFramePr>
          <p:nvPr/>
        </p:nvGraphicFramePr>
        <p:xfrm>
          <a:off x="4952999" y="1625997"/>
          <a:ext cx="4162062" cy="384715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/>
                <a:gridCol w="2081031"/>
              </a:tblGrid>
              <a:tr h="468556"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latin typeface="a고딕12"/>
                          <a:ea typeface="a고딕12"/>
                        </a:rPr>
                        <a:t>규격</a:t>
                      </a:r>
                      <a:endParaRPr lang="ko-KR" altLang="en-US" sz="1600"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latin typeface="a고딕12"/>
                          <a:ea typeface="a고딕12"/>
                        </a:rPr>
                        <a:t>설정</a:t>
                      </a:r>
                      <a:endParaRPr lang="ko-KR" altLang="en-US" sz="1600"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</a:tr>
              <a:tr h="468556"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키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</a:tr>
              <a:tr h="468556"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앉은 키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85cm (+-5)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</a:tr>
              <a:tr h="468556"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캐릭터 폭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가로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40cm, 30cm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</a:tr>
              <a:tr h="548777"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이동 속도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걷기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3.5km/h</a:t>
                      </a:r>
                      <a:endPara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달리기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18km/h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</a:tr>
              <a:tr h="468556"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보폭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</a:tr>
              <a:tr h="468556"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시야 각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120 FOV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</a:tr>
              <a:tr h="468556"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HP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 vert="horz" lIns="81491" tIns="40745" rIns="81491" bIns="40745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5511809" y="5778817"/>
            <a:ext cx="4643470" cy="67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* 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역할에 관계 없이 </a:t>
            </a:r>
            <a:endParaRPr lang="ko-KR" altLang="en-US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 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모든 플레이어가 같은 규격을 가짐</a:t>
            </a: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21084" y="5850269"/>
            <a:ext cx="4953000" cy="4248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519559" y="5634419"/>
            <a:ext cx="756084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현황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메인 엔진 구현 中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E6AFFD-23B4-488D-BF2A-5CAC5D20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097" y="1596317"/>
            <a:ext cx="6493804" cy="39550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C647C-2B33-40B0-A116-D2745383D17D}"/>
              </a:ext>
            </a:extLst>
          </p:cNvPr>
          <p:cNvSpPr/>
          <p:nvPr/>
        </p:nvSpPr>
        <p:spPr>
          <a:xfrm>
            <a:off x="2792760" y="5301196"/>
            <a:ext cx="7560840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 구현 범위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메인 엔진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적재물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등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오브젝트 애니메이션 스크립트 구성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24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1999523"/>
            <a:ext cx="2694305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1313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524153" y="1699443"/>
            <a:ext cx="2479830" cy="1420349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14" y="2003158"/>
            <a:ext cx="2451838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1994189"/>
            <a:ext cx="2541441" cy="2082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836744" y="1699443"/>
            <a:ext cx="2169850" cy="1404661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825208" y="1699443"/>
            <a:ext cx="2293842" cy="1440613"/>
          </a:xfrm>
          <a:prstGeom prst="rect">
            <a:avLst/>
          </a:prstGeom>
        </p:spPr>
      </p:pic>
      <p:sp>
        <p:nvSpPr>
          <p:cNvPr id="23" name="Oval 23">
            <a:extLst>
              <a:ext uri="{FF2B5EF4-FFF2-40B4-BE49-F238E27FC236}">
                <a16:creationId xmlns:a16="http://schemas.microsoft.com/office/drawing/2014/main" id="{D87703F0-8220-421E-A551-F2188DE93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4562555"/>
            <a:ext cx="2694305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C60EDF27-2112-4BD4-8ACA-3692B8B55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733" y="4562555"/>
            <a:ext cx="2434920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9" name="그림 28" descr="무기, 총이(가) 표시된 사진&#10;&#10;자동 생성된 설명">
            <a:extLst>
              <a:ext uri="{FF2B5EF4-FFF2-40B4-BE49-F238E27FC236}">
                <a16:creationId xmlns:a16="http://schemas.microsoft.com/office/drawing/2014/main" id="{A62C15E6-2854-4FB4-8615-49A89A74F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509120"/>
            <a:ext cx="1754266" cy="13572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BF37F7-17AD-4AFD-80D2-F50BEBF9A37E}"/>
              </a:ext>
            </a:extLst>
          </p:cNvPr>
          <p:cNvSpPr/>
          <p:nvPr/>
        </p:nvSpPr>
        <p:spPr>
          <a:xfrm>
            <a:off x="4010274" y="4437232"/>
            <a:ext cx="1827837" cy="1416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나이프이(가) 표시된 사진&#10;&#10;자동 생성된 설명">
            <a:extLst>
              <a:ext uri="{FF2B5EF4-FFF2-40B4-BE49-F238E27FC236}">
                <a16:creationId xmlns:a16="http://schemas.microsoft.com/office/drawing/2014/main" id="{3EB21613-C130-451E-A91B-696BA635F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33" y="4543145"/>
            <a:ext cx="1241873" cy="1187879"/>
          </a:xfrm>
          <a:prstGeom prst="rect">
            <a:avLst/>
          </a:prstGeom>
        </p:spPr>
      </p:pic>
      <p:sp>
        <p:nvSpPr>
          <p:cNvPr id="33" name="Oval 23">
            <a:extLst>
              <a:ext uri="{FF2B5EF4-FFF2-40B4-BE49-F238E27FC236}">
                <a16:creationId xmlns:a16="http://schemas.microsoft.com/office/drawing/2014/main" id="{BA8E04C0-A321-4E08-993C-EEB1C015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4541002"/>
            <a:ext cx="2541441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5CF0BA3-74B6-41B6-850D-5B37AF9A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69225" y="4454147"/>
            <a:ext cx="2012037" cy="139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151044" y="3119800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88904" y="3093447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28431" y="3094779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0EE966-6AAF-45FB-A6FB-BA9F1C7896B2}"/>
              </a:ext>
            </a:extLst>
          </p:cNvPr>
          <p:cNvSpPr/>
          <p:nvPr/>
        </p:nvSpPr>
        <p:spPr>
          <a:xfrm>
            <a:off x="-2131753" y="5889735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779A02-5AC4-4D84-A835-EA9CE25D4082}"/>
              </a:ext>
            </a:extLst>
          </p:cNvPr>
          <p:cNvSpPr/>
          <p:nvPr/>
        </p:nvSpPr>
        <p:spPr>
          <a:xfrm>
            <a:off x="1055069" y="5897101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7B12C6-A49A-4A40-A390-F89DD6F8B62F}"/>
              </a:ext>
            </a:extLst>
          </p:cNvPr>
          <p:cNvSpPr/>
          <p:nvPr/>
        </p:nvSpPr>
        <p:spPr>
          <a:xfrm>
            <a:off x="4088904" y="5877272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66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472290" cy="65268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5930" y="6428002"/>
            <a:ext cx="360040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4321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7759" y="2270846"/>
            <a:ext cx="4720310" cy="24542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-1573425" y="468964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A2AF59-2A28-4F0C-8260-35B9CCD40C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4659300" y="4332295"/>
            <a:ext cx="5046675" cy="23544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17F6D9-C8C8-412F-97D2-1CD759B920D2}"/>
              </a:ext>
            </a:extLst>
          </p:cNvPr>
          <p:cNvSpPr/>
          <p:nvPr/>
        </p:nvSpPr>
        <p:spPr>
          <a:xfrm>
            <a:off x="3449177" y="4038472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3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게임 소개</a:t>
            </a:r>
            <a:endParaRPr lang="en-US" altLang="ko-KR" sz="3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 idx="0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  <a:endParaRPr lang="ko-KR" altLang="en-US" sz="1000">
              <a:solidFill>
                <a:schemeClr val="bg2">
                  <a:lumMod val="75000"/>
                </a:schemeClr>
              </a:solidFill>
              <a:latin typeface="a고딕13"/>
              <a:ea typeface="a고딕13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  <a:defRPr lang="ko-KR" altLang="en-US"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소개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557922" y="5326119"/>
            <a:ext cx="7830223" cy="127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단위</a:t>
            </a:r>
            <a:endParaRPr lang="ko-KR" altLang="en-US" sz="24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1 </a:t>
            </a: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당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6m</a:t>
            </a: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3" name="직사각형 125"/>
          <p:cNvSpPr>
            <a:spLocks noChangeArrowheads="1"/>
          </p:cNvSpPr>
          <p:nvPr/>
        </p:nvSpPr>
        <p:spPr>
          <a:xfrm>
            <a:off x="1312029" y="1835342"/>
            <a:ext cx="750489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스테이지 </a:t>
            </a: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1 : </a:t>
            </a: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안개가 끼어 있는 다리 맵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21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0">
            <a:off x="128464" y="2364614"/>
            <a:ext cx="5307960" cy="3015216"/>
            <a:chOff x="809596" y="2285992"/>
            <a:chExt cx="7294012" cy="4143404"/>
          </a:xfrm>
        </p:grpSpPr>
        <p:pic>
          <p:nvPicPr>
            <p:cNvPr id="33793" name="Picture 1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09596" y="2285992"/>
              <a:ext cx="7294012" cy="4143404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cxnSp>
          <p:nvCxnSpPr>
            <p:cNvPr id="11" name="직선 화살표 연결선 10"/>
            <p:cNvCxnSpPr/>
            <p:nvPr/>
          </p:nvCxnSpPr>
          <p:spPr>
            <a:xfrm flipH="1">
              <a:off x="1568625" y="4653136"/>
              <a:ext cx="1321997" cy="15657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74670" y="4992470"/>
              <a:ext cx="1612643" cy="5336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000">
                  <a:latin typeface="a고딕13"/>
                  <a:ea typeface="a고딕13"/>
                </a:rPr>
                <a:t>권총 유효 사거리</a:t>
              </a:r>
              <a:r>
                <a:rPr lang="en-US" altLang="ko-KR" sz="1000">
                  <a:latin typeface="a고딕13"/>
                  <a:ea typeface="a고딕13"/>
                </a:rPr>
                <a:t> 30m (5</a:t>
              </a:r>
              <a:r>
                <a:rPr lang="ko-KR" altLang="en-US" sz="1000">
                  <a:latin typeface="a고딕13"/>
                  <a:ea typeface="a고딕13"/>
                </a:rPr>
                <a:t>유닛</a:t>
              </a:r>
              <a:r>
                <a:rPr lang="en-US" altLang="ko-KR" sz="1000">
                  <a:latin typeface="a고딕13"/>
                  <a:ea typeface="a고딕13"/>
                </a:rPr>
                <a:t>)</a:t>
              </a:r>
              <a:endParaRPr lang="ko-KR" altLang="en-US" sz="1000">
                <a:latin typeface="a고딕13"/>
                <a:ea typeface="a고딕13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1568626" y="3805684"/>
              <a:ext cx="1080118" cy="24049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312029" y="3805683"/>
              <a:ext cx="1359076" cy="507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900">
                  <a:latin typeface="a고딕13"/>
                  <a:ea typeface="a고딕13"/>
                </a:rPr>
                <a:t>포탄 유효 사거리</a:t>
              </a:r>
              <a:r>
                <a:rPr lang="en-US" altLang="ko-KR" sz="900">
                  <a:latin typeface="a고딕13"/>
                  <a:ea typeface="a고딕13"/>
                </a:rPr>
                <a:t> 90m (15</a:t>
              </a:r>
              <a:r>
                <a:rPr lang="ko-KR" altLang="en-US" sz="900">
                  <a:latin typeface="a고딕13"/>
                  <a:ea typeface="a고딕13"/>
                </a:rPr>
                <a:t>유닛</a:t>
              </a:r>
              <a:r>
                <a:rPr lang="en-US" altLang="ko-KR" sz="900">
                  <a:latin typeface="a고딕13"/>
                  <a:ea typeface="a고딕13"/>
                </a:rPr>
                <a:t>)</a:t>
              </a:r>
              <a:endParaRPr lang="ko-KR" altLang="en-US" sz="900">
                <a:latin typeface="a고딕13"/>
                <a:ea typeface="a고딕13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64476" y="2555752"/>
            <a:ext cx="4587079" cy="273336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023828" y="5337212"/>
            <a:ext cx="7830223" cy="163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크기</a:t>
            </a:r>
            <a:endParaRPr lang="ko-KR" altLang="en-US" sz="24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가로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25 </a:t>
            </a: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(150m)</a:t>
            </a: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세로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20 </a:t>
            </a: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(120m)</a:t>
            </a: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A223DD-BF83-4FE0-B02E-0C6806EF96DA}"/>
              </a:ext>
            </a:extLst>
          </p:cNvPr>
          <p:cNvSpPr/>
          <p:nvPr/>
        </p:nvSpPr>
        <p:spPr>
          <a:xfrm>
            <a:off x="1029497" y="6326665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진행 현황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130431-5005-4151-ABAA-6BD0E7E24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2273956"/>
            <a:ext cx="571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1388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3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게임 소개</a:t>
            </a:r>
            <a:endParaRPr lang="en-US" altLang="ko-KR" sz="3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 idx="0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  <a:endParaRPr lang="ko-KR" altLang="en-US" sz="1000">
              <a:solidFill>
                <a:schemeClr val="bg2">
                  <a:lumMod val="75000"/>
                </a:schemeClr>
              </a:solidFill>
              <a:latin typeface="a고딕13"/>
              <a:ea typeface="a고딕13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  <a:defRPr lang="ko-KR" altLang="en-US"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소개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92596" y="5226001"/>
            <a:ext cx="7830224" cy="1631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단위</a:t>
            </a:r>
            <a:endParaRPr lang="ko-KR" altLang="en-US" sz="24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1 </a:t>
            </a: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당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6m</a:t>
            </a: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3" name="직사각형 125"/>
          <p:cNvSpPr>
            <a:spLocks noChangeArrowheads="1"/>
          </p:cNvSpPr>
          <p:nvPr/>
        </p:nvSpPr>
        <p:spPr>
          <a:xfrm>
            <a:off x="1312025" y="1835342"/>
            <a:ext cx="7504900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스테이지 </a:t>
            </a: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2 : </a:t>
            </a: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시가지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220932" y="6390314"/>
            <a:ext cx="416496" cy="287758"/>
          </a:xfrm>
        </p:spPr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23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27186" y="3789040"/>
            <a:ext cx="168750" cy="202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100" name=""/>
          <p:cNvGrpSpPr/>
          <p:nvPr/>
        </p:nvGrpSpPr>
        <p:grpSpPr>
          <a:xfrm rot="0">
            <a:off x="111943" y="2357430"/>
            <a:ext cx="4784093" cy="2943778"/>
            <a:chOff x="1095348" y="2357430"/>
            <a:chExt cx="6858048" cy="4280002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095348" y="2357430"/>
              <a:ext cx="6858048" cy="4280002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5310186" y="4786316"/>
              <a:ext cx="2214580" cy="3790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100">
                  <a:latin typeface="a고딕13"/>
                  <a:ea typeface="a고딕13"/>
                </a:rPr>
                <a:t>적군 공격 지점 </a:t>
              </a:r>
              <a:r>
                <a:rPr lang="en-US" altLang="ko-KR" sz="1100">
                  <a:latin typeface="a고딕13"/>
                  <a:ea typeface="a고딕13"/>
                </a:rPr>
                <a:t>2</a:t>
              </a:r>
              <a:endParaRPr lang="ko-KR" altLang="en-US" sz="1100">
                <a:latin typeface="a고딕13"/>
                <a:ea typeface="a고딕13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95674" y="6143639"/>
              <a:ext cx="2214579" cy="378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100">
                  <a:latin typeface="a고딕13"/>
                  <a:ea typeface="a고딕13"/>
                </a:rPr>
                <a:t>적군 공격 지점 </a:t>
              </a:r>
              <a:r>
                <a:rPr lang="en-US" altLang="ko-KR" sz="1100">
                  <a:latin typeface="a고딕13"/>
                  <a:ea typeface="a고딕13"/>
                </a:rPr>
                <a:t>1</a:t>
              </a:r>
              <a:endParaRPr lang="ko-KR" altLang="en-US" sz="1100">
                <a:latin typeface="a고딕13"/>
                <a:ea typeface="a고딕13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310190" y="6072206"/>
              <a:ext cx="500066" cy="357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4524372" y="4357694"/>
              <a:ext cx="2786082" cy="9286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1" name="직사각형 9"/>
          <p:cNvSpPr/>
          <p:nvPr/>
        </p:nvSpPr>
        <p:spPr>
          <a:xfrm>
            <a:off x="2663788" y="5228415"/>
            <a:ext cx="7830225" cy="162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크기</a:t>
            </a:r>
            <a:endParaRPr lang="ko-KR" altLang="en-US" sz="24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가로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20 </a:t>
            </a: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</a:t>
            </a:r>
            <a:endParaRPr lang="ko-KR" altLang="en-US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세로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20 </a:t>
            </a: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</a:t>
            </a:r>
            <a:endParaRPr lang="ko-KR" altLang="en-US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pic>
        <p:nvPicPr>
          <p:cNvPr id="410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96036" y="2420888"/>
            <a:ext cx="4792426" cy="285220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39913" y="647473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85645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959768" y="215922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1895" y="6432599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z="800" smtClean="0"/>
              <a:pPr/>
              <a:t>25</a:t>
            </a:fld>
            <a:endParaRPr lang="ko-KR" altLang="en-US" sz="800"/>
          </a:p>
        </p:txBody>
      </p:sp>
      <p:sp>
        <p:nvSpPr>
          <p:cNvPr id="11" name="직사각형 125">
            <a:extLst>
              <a:ext uri="{FF2B5EF4-FFF2-40B4-BE49-F238E27FC236}">
                <a16:creationId xmlns:a16="http://schemas.microsoft.com/office/drawing/2014/main" id="{EA7363F8-7142-482F-87A8-232C2B3AE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262473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AFC4FD-B2CE-425D-91BD-C23742C1521C}"/>
              </a:ext>
            </a:extLst>
          </p:cNvPr>
          <p:cNvSpPr/>
          <p:nvPr/>
        </p:nvSpPr>
        <p:spPr>
          <a:xfrm>
            <a:off x="547638" y="2981644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15" name="그림 1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EEB8C714-9953-4C45-B2B5-3A45D3EAD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50" y="2329841"/>
            <a:ext cx="2612414" cy="1509869"/>
          </a:xfrm>
          <a:prstGeom prst="rect">
            <a:avLst/>
          </a:prstGeom>
        </p:spPr>
      </p:pic>
      <p:pic>
        <p:nvPicPr>
          <p:cNvPr id="19" name="그림 18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BEBE96EA-CBDE-455B-86E6-76F1236F8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22" y="2329841"/>
            <a:ext cx="2696685" cy="1509869"/>
          </a:xfrm>
          <a:prstGeom prst="rect">
            <a:avLst/>
          </a:prstGeom>
        </p:spPr>
      </p:pic>
      <p:sp>
        <p:nvSpPr>
          <p:cNvPr id="22" name="직사각형 125">
            <a:extLst>
              <a:ext uri="{FF2B5EF4-FFF2-40B4-BE49-F238E27FC236}">
                <a16:creationId xmlns:a16="http://schemas.microsoft.com/office/drawing/2014/main" id="{4923528E-0AD0-43FA-8230-92E5BD9DF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404822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E2194-FE91-49B9-A18B-4FB5551C52C9}"/>
              </a:ext>
            </a:extLst>
          </p:cNvPr>
          <p:cNvSpPr/>
          <p:nvPr/>
        </p:nvSpPr>
        <p:spPr>
          <a:xfrm>
            <a:off x="488504" y="442865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고장나 버린 엔진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5" name="직사각형 125">
            <a:extLst>
              <a:ext uri="{FF2B5EF4-FFF2-40B4-BE49-F238E27FC236}">
                <a16:creationId xmlns:a16="http://schemas.microsoft.com/office/drawing/2014/main" id="{696A31B8-BD59-4B3B-BEFD-6CC9A7CB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5025668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시작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6FC49A-4E9D-40BA-914F-59C8265062AB}"/>
              </a:ext>
            </a:extLst>
          </p:cNvPr>
          <p:cNvSpPr/>
          <p:nvPr/>
        </p:nvSpPr>
        <p:spPr>
          <a:xfrm>
            <a:off x="560511" y="5453182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F65734-F246-4C8E-A973-F8CFBC973E0E}"/>
              </a:ext>
            </a:extLst>
          </p:cNvPr>
          <p:cNvGrpSpPr/>
          <p:nvPr/>
        </p:nvGrpSpPr>
        <p:grpSpPr>
          <a:xfrm>
            <a:off x="5325718" y="4576384"/>
            <a:ext cx="4086943" cy="2084837"/>
            <a:chOff x="794184" y="2124933"/>
            <a:chExt cx="8182232" cy="4173932"/>
          </a:xfrm>
        </p:grpSpPr>
        <p:pic>
          <p:nvPicPr>
            <p:cNvPr id="29" name="Picture 2" descr="C:\Users\uswr\Desktop\근현대사과제\KakaoTalk_20200103_233745615.jpg">
              <a:extLst>
                <a:ext uri="{FF2B5EF4-FFF2-40B4-BE49-F238E27FC236}">
                  <a16:creationId xmlns:a16="http://schemas.microsoft.com/office/drawing/2014/main" id="{86FFCA1D-E02B-4A24-9241-B0655BEBC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4184" y="2124933"/>
              <a:ext cx="3787642" cy="1972810"/>
            </a:xfrm>
            <a:prstGeom prst="rect">
              <a:avLst/>
            </a:prstGeom>
            <a:noFill/>
          </p:spPr>
        </p:pic>
        <p:pic>
          <p:nvPicPr>
            <p:cNvPr id="30" name="Picture 2" descr="C:\Users\uswr\Desktop\근현대사과제\KakaoTalk_20200103_233757863.jpg">
              <a:extLst>
                <a:ext uri="{FF2B5EF4-FFF2-40B4-BE49-F238E27FC236}">
                  <a16:creationId xmlns:a16="http://schemas.microsoft.com/office/drawing/2014/main" id="{F0E7A01A-1315-4111-BFE7-00ECBBE5E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43638" y="2124933"/>
              <a:ext cx="3632778" cy="1967330"/>
            </a:xfrm>
            <a:prstGeom prst="rect">
              <a:avLst/>
            </a:prstGeom>
            <a:noFill/>
          </p:spPr>
        </p:pic>
        <p:pic>
          <p:nvPicPr>
            <p:cNvPr id="31" name="Picture 2" descr="C:\Users\uswr\Desktop\근현대사과제\KakaoTalk_20200103_233859081.jpg">
              <a:extLst>
                <a:ext uri="{FF2B5EF4-FFF2-40B4-BE49-F238E27FC236}">
                  <a16:creationId xmlns:a16="http://schemas.microsoft.com/office/drawing/2014/main" id="{757E5994-E0E4-4EF9-A6E6-2A16AE727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1824" y="4258231"/>
              <a:ext cx="3787642" cy="1941778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EDA3E88-4992-4AAD-8D75-A2A98B53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3638" y="4238595"/>
              <a:ext cx="3632778" cy="2060270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DA1E0BB-D4CB-4F38-8445-5E48E5296DC8}"/>
              </a:ext>
            </a:extLst>
          </p:cNvPr>
          <p:cNvCxnSpPr>
            <a:stCxn id="11" idx="3"/>
          </p:cNvCxnSpPr>
          <p:nvPr/>
        </p:nvCxnSpPr>
        <p:spPr>
          <a:xfrm flipV="1">
            <a:off x="3206159" y="2778625"/>
            <a:ext cx="890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D64768-D5F4-4C8B-A7EA-64F7AA6CA45F}"/>
              </a:ext>
            </a:extLst>
          </p:cNvPr>
          <p:cNvCxnSpPr>
            <a:stCxn id="25" idx="3"/>
          </p:cNvCxnSpPr>
          <p:nvPr/>
        </p:nvCxnSpPr>
        <p:spPr>
          <a:xfrm flipV="1">
            <a:off x="3206159" y="5179556"/>
            <a:ext cx="2119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422803"/>
              </p:ext>
            </p:extLst>
          </p:nvPr>
        </p:nvGraphicFramePr>
        <p:xfrm>
          <a:off x="3512841" y="2143116"/>
          <a:ext cx="5852482" cy="4261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7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9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001" y="6405058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100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424608" y="489068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752671" y="1040275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467472" y="657024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37293"/>
              </p:ext>
            </p:extLst>
          </p:nvPr>
        </p:nvGraphicFramePr>
        <p:xfrm>
          <a:off x="244486" y="1380390"/>
          <a:ext cx="9449047" cy="14033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095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4018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228365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605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60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4409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 네트워크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9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-1971763" y="1054269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팀장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348CDCEF-1EFA-4502-B4A7-79056D6C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8552"/>
              </p:ext>
            </p:extLst>
          </p:nvPr>
        </p:nvGraphicFramePr>
        <p:xfrm>
          <a:off x="256481" y="3377069"/>
          <a:ext cx="9440824" cy="13596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210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82891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32145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122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A7CE9B-8CF6-473A-8DA3-9C9473E0A0CA}"/>
              </a:ext>
            </a:extLst>
          </p:cNvPr>
          <p:cNvSpPr txBox="1"/>
          <p:nvPr/>
        </p:nvSpPr>
        <p:spPr>
          <a:xfrm>
            <a:off x="-2535832" y="302939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BA7B1-1EB5-40A5-BDFA-6E9327EFB143}"/>
              </a:ext>
            </a:extLst>
          </p:cNvPr>
          <p:cNvSpPr txBox="1"/>
          <p:nvPr/>
        </p:nvSpPr>
        <p:spPr>
          <a:xfrm>
            <a:off x="-2751856" y="48815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95A3ED01-C91D-4F00-9E3F-73171E23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46261"/>
              </p:ext>
            </p:extLst>
          </p:nvPr>
        </p:nvGraphicFramePr>
        <p:xfrm>
          <a:off x="256482" y="5229200"/>
          <a:ext cx="9449046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61259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64194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282150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02433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1837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45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와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게임 개발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204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유니티 네트워크 게임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0860" y="640516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47ABFDB-6884-437F-8559-6057E5A27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093365"/>
              </p:ext>
            </p:extLst>
          </p:nvPr>
        </p:nvGraphicFramePr>
        <p:xfrm>
          <a:off x="444665" y="1556792"/>
          <a:ext cx="9001000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3713961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14715879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9795358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139176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33007877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570121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389446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5259093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12043267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92900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5811"/>
                  </a:ext>
                </a:extLst>
              </a:tr>
              <a:tr h="20491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</a:t>
                      </a:r>
                      <a:r>
                        <a:rPr lang="ko-KR" altLang="en-US" sz="10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텍스쳐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7064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2099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 제작 및 기능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18234"/>
                  </a:ext>
                </a:extLst>
              </a:tr>
              <a:tr h="20491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527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 렌더링 파이프라인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13457"/>
                  </a:ext>
                </a:extLst>
              </a:tr>
              <a:tr h="19777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2867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 및 처리 로직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926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36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81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UI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42627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91463"/>
                  </a:ext>
                </a:extLst>
              </a:tr>
              <a:tr h="19777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509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통신 처리 및 동기화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555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3007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4041"/>
                  </a:ext>
                </a:extLst>
              </a:tr>
              <a:tr h="197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0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3342368" y="1768881"/>
            <a:ext cx="5958015" cy="2525952"/>
            <a:chOff x="5907070" y="2983059"/>
            <a:chExt cx="3094677" cy="2525952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2034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Unity3D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개발 능력 함양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컨트롤러로 즐길 수 있는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레이마칭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기법을 이용한 볼륨 렌더링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3366418" y="4500211"/>
            <a:ext cx="5958015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이용한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랭킹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8678" y="642197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</a:t>
            </a:fld>
            <a:endParaRPr lang="ko-KR" altLang="en-US"/>
          </a:p>
        </p:txBody>
      </p:sp>
      <p:pic>
        <p:nvPicPr>
          <p:cNvPr id="13" name="그림 12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06CF5666-98D6-404F-9A00-537ED9986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1" y="1768881"/>
            <a:ext cx="2519655" cy="4479387"/>
          </a:xfrm>
          <a:prstGeom prst="rect">
            <a:avLst/>
          </a:prstGeom>
        </p:spPr>
      </p:pic>
      <p:sp>
        <p:nvSpPr>
          <p:cNvPr id="14" name="직사각형 125">
            <a:extLst>
              <a:ext uri="{FF2B5EF4-FFF2-40B4-BE49-F238E27FC236}">
                <a16:creationId xmlns:a16="http://schemas.microsoft.com/office/drawing/2014/main" id="{DE0C647C-DBD3-4304-9839-BF2D28EA3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</p:spTree>
    <p:extLst>
      <p:ext uri="{BB962C8B-B14F-4D97-AF65-F5344CB8AC3E}">
        <p14:creationId xmlns:p14="http://schemas.microsoft.com/office/powerpoint/2010/main" val="3985684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en-US" altLang="ko-KR" sz="6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QnA</a:t>
            </a:r>
            <a:endParaRPr lang="en-US" altLang="ko-KR" sz="6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 idx="0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  <a:endParaRPr lang="ko-KR" altLang="en-US" sz="1000">
              <a:solidFill>
                <a:schemeClr val="bg2">
                  <a:lumMod val="75000"/>
                </a:schemeClr>
              </a:solidFill>
              <a:latin typeface="a고딕13"/>
              <a:ea typeface="a고딕13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31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056179" y="4624970"/>
            <a:ext cx="75851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정의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Unity2018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부터 지원되는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Scriptable Render Pipeline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기능을 이용하여 렌더링 루프를 커스터마이징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9" name="직사각형 125">
            <a:extLst>
              <a:ext uri="{FF2B5EF4-FFF2-40B4-BE49-F238E27FC236}">
                <a16:creationId xmlns:a16="http://schemas.microsoft.com/office/drawing/2014/main" id="{6BFD4A3B-5571-475F-82FE-C1ED999E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61" y="1754630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056179" y="5479291"/>
            <a:ext cx="7585110" cy="107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성능에 민감한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환경에 맞춰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멀티 패스 멀티 라이트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드로우콜 多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 아닌 싱글 패스 멀티 라이트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즉 경량 파이프 라인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304342-AD4B-46EB-99BF-31BD8D65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2352566"/>
            <a:ext cx="3804097" cy="2064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F89238-D0DA-4237-8A3D-5D2A7B79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301" y="2352566"/>
            <a:ext cx="3716914" cy="205997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F7328DD-1DD8-4F6A-8CAA-DC6F528DEE8F}"/>
              </a:ext>
            </a:extLst>
          </p:cNvPr>
          <p:cNvSpPr/>
          <p:nvPr/>
        </p:nvSpPr>
        <p:spPr>
          <a:xfrm>
            <a:off x="7905328" y="3717032"/>
            <a:ext cx="360040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5D59EF2-B0E5-43A4-94D1-D19B3D7E460D}"/>
              </a:ext>
            </a:extLst>
          </p:cNvPr>
          <p:cNvSpPr/>
          <p:nvPr/>
        </p:nvSpPr>
        <p:spPr>
          <a:xfrm>
            <a:off x="3926083" y="3736553"/>
            <a:ext cx="360040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AEDE4-AC76-457E-8209-54EFB89586AB}"/>
              </a:ext>
            </a:extLst>
          </p:cNvPr>
          <p:cNvSpPr txBox="1"/>
          <p:nvPr/>
        </p:nvSpPr>
        <p:spPr>
          <a:xfrm>
            <a:off x="5421052" y="4400837"/>
            <a:ext cx="53285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https://blogs.unity3d.com/kr/2019/02/28/srp-batcher-speed-up-your-rendering/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3395840" y="1263129"/>
            <a:ext cx="3097538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레이마칭을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이용한 볼륨 렌더링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644455" y="1637700"/>
            <a:ext cx="80410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원리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차원 화면에 픽셀 하나하나에 광선을 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광선에 위치되는 모든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voxel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의 색상을 합하여 픽셀을 나타낸다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3682321" y="4837672"/>
            <a:ext cx="758511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구름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 구현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 효율 증가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(CPU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파티클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대신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GPU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볼륨 렌더링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pic>
        <p:nvPicPr>
          <p:cNvPr id="4" name="그림 3" descr="남자이(가) 표시된 사진&#10;&#10;자동 생성된 설명">
            <a:extLst>
              <a:ext uri="{FF2B5EF4-FFF2-40B4-BE49-F238E27FC236}">
                <a16:creationId xmlns:a16="http://schemas.microsoft.com/office/drawing/2014/main" id="{3CCF7C16-0389-43C2-950D-E8A236FB8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11" y="2361906"/>
            <a:ext cx="3222828" cy="2323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21110B-B332-453E-9C5F-F4524562E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2744227"/>
            <a:ext cx="4154473" cy="1400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C27DA2-687D-4DB9-B49A-E0A9DDF0B15C}"/>
              </a:ext>
            </a:extLst>
          </p:cNvPr>
          <p:cNvSpPr txBox="1"/>
          <p:nvPr/>
        </p:nvSpPr>
        <p:spPr>
          <a:xfrm>
            <a:off x="4932819" y="4074183"/>
            <a:ext cx="415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이미지 출처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a very simple volume rendering implementation with 3D textures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논문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19E117-4C04-43C7-AB3B-8F59109C1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391" y="4831963"/>
            <a:ext cx="1557854" cy="14773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973061-3516-4FAF-855C-94B64E228CF3}"/>
              </a:ext>
            </a:extLst>
          </p:cNvPr>
          <p:cNvSpPr txBox="1"/>
          <p:nvPr/>
        </p:nvSpPr>
        <p:spPr>
          <a:xfrm>
            <a:off x="3484351" y="6292289"/>
            <a:ext cx="4154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진행 현황</a:t>
            </a:r>
          </a:p>
        </p:txBody>
      </p:sp>
      <p:pic>
        <p:nvPicPr>
          <p:cNvPr id="13" name="그림 12" descr="교통, 빨간색, 옅은, 사진이(가) 표시된 사진&#10;&#10;자동 생성된 설명">
            <a:extLst>
              <a:ext uri="{FF2B5EF4-FFF2-40B4-BE49-F238E27FC236}">
                <a16:creationId xmlns:a16="http://schemas.microsoft.com/office/drawing/2014/main" id="{9845933B-063B-4BC7-9ABA-547899B1C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4791444"/>
            <a:ext cx="3268912" cy="17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2507" y="64312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8744" y="2346626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414015" y="4275767"/>
            <a:ext cx="9001000" cy="218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고장나 멈춰 버린 탱크 안에서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움직이지 않는 탱크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적군을 막아내고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탱크를 수리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하여 위기를 벗어나라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2499909">
            <a:off x="3633772" y="24882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015911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6182138" y="1079802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573011" y="2031520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41776" y="3007209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73538" y="24467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6AF1840-C104-45C5-A5F5-82F384687B5A}"/>
              </a:ext>
            </a:extLst>
          </p:cNvPr>
          <p:cNvSpPr/>
          <p:nvPr/>
        </p:nvSpPr>
        <p:spPr>
          <a:xfrm>
            <a:off x="5034669" y="2652390"/>
            <a:ext cx="532992" cy="365996"/>
          </a:xfrm>
          <a:prstGeom prst="wedgeRoundRectCallout">
            <a:avLst>
              <a:gd name="adj1" fmla="val -36751"/>
              <a:gd name="adj2" fmla="val 70227"/>
              <a:gd name="adj3" fmla="val 16667"/>
            </a:avLst>
          </a:prstGeom>
          <a:solidFill>
            <a:srgbClr val="EBEBE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04D48F0-9470-42AA-8430-C95A58DFA8F3}"/>
              </a:ext>
            </a:extLst>
          </p:cNvPr>
          <p:cNvSpPr/>
          <p:nvPr/>
        </p:nvSpPr>
        <p:spPr>
          <a:xfrm>
            <a:off x="4184597" y="2475217"/>
            <a:ext cx="658999" cy="532028"/>
          </a:xfrm>
          <a:prstGeom prst="wedgeRoundRectCallout">
            <a:avLst>
              <a:gd name="adj1" fmla="val 23383"/>
              <a:gd name="adj2" fmla="val 72803"/>
              <a:gd name="adj3" fmla="val 16667"/>
            </a:avLst>
          </a:prstGeom>
          <a:solidFill>
            <a:srgbClr val="F7F7F7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B35D8-FB3C-488F-8DE5-3BF4797630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29" r="233"/>
          <a:stretch/>
        </p:blipFill>
        <p:spPr>
          <a:xfrm>
            <a:off x="4272421" y="2510429"/>
            <a:ext cx="494165" cy="462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61FDE4-AA0A-4395-B9D5-A1FCA02174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610" b="17217"/>
          <a:stretch/>
        </p:blipFill>
        <p:spPr>
          <a:xfrm>
            <a:off x="5069428" y="2743252"/>
            <a:ext cx="463473" cy="1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각자 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7847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67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에서만 이루어지는 플레이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중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상황에 따라 선택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1038</ep:Words>
  <ep:PresentationFormat>A4 용지(210x297mm)</ep:PresentationFormat>
  <ep:Paragraphs>278</ep:Paragraphs>
  <ep:Slides>31</ep:Slides>
  <ep:Notes>30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Office 테마</vt:lpstr>
      <vt:lpstr>슬라이드 1</vt:lpstr>
      <vt:lpstr>슬라이드 2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CUBE</cp:lastModifiedBy>
  <dcterms:modified xsi:type="dcterms:W3CDTF">2020-01-13T04:19:11.744</dcterms:modified>
  <cp:revision>1711</cp:revision>
  <dc:title>PowerPoint 프레젠테이션</dc:title>
</cp:coreProperties>
</file>